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
  </p:notesMasterIdLst>
  <p:sldIdLst>
    <p:sldId id="264"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9" autoAdjust="0"/>
    <p:restoredTop sz="57856" autoAdjust="0"/>
  </p:normalViewPr>
  <p:slideViewPr>
    <p:cSldViewPr snapToGrid="0">
      <p:cViewPr varScale="1">
        <p:scale>
          <a:sx n="43" d="100"/>
          <a:sy n="43" d="100"/>
        </p:scale>
        <p:origin x="653" y="19"/>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342" y="17"/>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BBB84-BFD3-4B27-A464-B058458CEAF1}" type="datetimeFigureOut">
              <a:rPr lang="en-US" smtClean="0"/>
              <a:t>11/26/2019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3B889-17B5-430C-B6B4-241AEFA91599}" type="slidenum">
              <a:rPr lang="en-US" smtClean="0"/>
              <a:t>‹#›</a:t>
            </a:fld>
            <a:endParaRPr lang="en-US"/>
          </a:p>
        </p:txBody>
      </p:sp>
    </p:spTree>
    <p:extLst>
      <p:ext uri="{BB962C8B-B14F-4D97-AF65-F5344CB8AC3E}">
        <p14:creationId xmlns:p14="http://schemas.microsoft.com/office/powerpoint/2010/main" val="2074073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90146" y="4330212"/>
            <a:ext cx="6277708" cy="4355002"/>
          </a:xfrm>
        </p:spPr>
        <p:txBody>
          <a:bodyPr/>
          <a:lstStyle/>
          <a:p>
            <a:pPr lvl="0"/>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Children with disabilities in daycare need reinforcement in every occasion they behave appropriately or respond to accordingly for them to feel as ordinary people. Motivated children depict active participation in school learning processes since they will be spending more time on challenging tasks. In my area, various motivation programs used, including positive reinforcement of a child. Constant acknowledgment and appraisal of a child in every positive development achieved are positive reinforcements used in my area to encourage active participation among children with disabilities in daycares. Another motivating program adopted by daycares in my area is allowing disabled children to choose their activity. According to Hinton and Kern as cited by </a:t>
            </a:r>
            <a:r>
              <a:rPr lang="en-US" sz="1200" kern="1200" dirty="0" err="1">
                <a:solidFill>
                  <a:schemeClr val="tx1"/>
                </a:solidFill>
                <a:effectLst/>
                <a:latin typeface="+mn-lt"/>
                <a:ea typeface="+mn-ea"/>
                <a:cs typeface="+mn-cs"/>
              </a:rPr>
              <a:t>Koegel</a:t>
            </a:r>
            <a:r>
              <a:rPr lang="en-US" sz="1200" kern="1200" dirty="0">
                <a:solidFill>
                  <a:schemeClr val="tx1"/>
                </a:solidFill>
                <a:effectLst/>
                <a:latin typeface="+mn-lt"/>
                <a:ea typeface="+mn-ea"/>
                <a:cs typeface="+mn-cs"/>
              </a:rPr>
              <a:t>, Singh, &amp; </a:t>
            </a:r>
            <a:r>
              <a:rPr lang="en-US" sz="1200" kern="1200" dirty="0" err="1">
                <a:solidFill>
                  <a:schemeClr val="tx1"/>
                </a:solidFill>
                <a:effectLst/>
                <a:latin typeface="+mn-lt"/>
                <a:ea typeface="+mn-ea"/>
                <a:cs typeface="+mn-cs"/>
              </a:rPr>
              <a:t>Koegel</a:t>
            </a:r>
            <a:r>
              <a:rPr lang="en-US" sz="1200" kern="1200" dirty="0">
                <a:solidFill>
                  <a:schemeClr val="tx1"/>
                </a:solidFill>
                <a:effectLst/>
                <a:latin typeface="+mn-lt"/>
                <a:ea typeface="+mn-ea"/>
                <a:cs typeface="+mn-cs"/>
              </a:rPr>
              <a:t>, (2010), a few studies, with populations other than autism, have suggested that antecedent interventions, such as including children’s interests within academic assignments can decrease disruptive behavior and increase engagement and responsivity. The most common motivational program is the use of favorite toys or food to reward children every time they accomplish something positive. Many daycares have also introduced play therapy sessions to enable children to express themselves through fun activities. Play therapy sessions involve teaching skills that facilitate interactions, playing, and a sense of engagement with other children and feel the energy surrounding them.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The concept of motivation is significant since it affects human behavior and performance. The narrative is no difference to children with disabilities because it improves their learning abilities. “Findings support the argument that there is a positive relationship between motivation and student achievement” (</a:t>
            </a:r>
            <a:r>
              <a:rPr lang="en-US" sz="1200" kern="1200" dirty="0" err="1">
                <a:solidFill>
                  <a:schemeClr val="tx1"/>
                </a:solidFill>
                <a:effectLst/>
                <a:latin typeface="+mn-lt"/>
                <a:ea typeface="+mn-ea"/>
                <a:cs typeface="+mn-cs"/>
              </a:rPr>
              <a:t>Ozen</a:t>
            </a:r>
            <a:r>
              <a:rPr lang="en-US" sz="1200" kern="1200" dirty="0">
                <a:solidFill>
                  <a:schemeClr val="tx1"/>
                </a:solidFill>
                <a:effectLst/>
                <a:latin typeface="+mn-lt"/>
                <a:ea typeface="+mn-ea"/>
                <a:cs typeface="+mn-cs"/>
              </a:rPr>
              <a:t>, 2018). Motivation also enables children with disabilities to express themselves and make their needs clear to the people around them. It makes them feel a sense of acceptance in our community and interact freely and openly. Lastly, motivation programs ensure that disabled children in our daycares improve their communication skills to aide their day to day activities.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References</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Ozen</a:t>
            </a:r>
            <a:r>
              <a:rPr lang="en-US" sz="1200" kern="1200" dirty="0">
                <a:solidFill>
                  <a:schemeClr val="tx1"/>
                </a:solidFill>
                <a:effectLst/>
                <a:latin typeface="+mn-lt"/>
                <a:ea typeface="+mn-ea"/>
                <a:cs typeface="+mn-cs"/>
              </a:rPr>
              <a:t>, S.O. (2018). The effect of motivation on student achievement. </a:t>
            </a:r>
            <a:r>
              <a:rPr lang="en-US" sz="1200" i="1" kern="1200" dirty="0">
                <a:solidFill>
                  <a:schemeClr val="tx1"/>
                </a:solidFill>
                <a:effectLst/>
                <a:latin typeface="+mn-lt"/>
                <a:ea typeface="+mn-ea"/>
                <a:cs typeface="+mn-cs"/>
              </a:rPr>
              <a:t>The Factors Effecting Student Achievement: Meta-Analysis of Empirical Studies, </a:t>
            </a:r>
            <a:r>
              <a:rPr lang="en-US" sz="1200" kern="1200" dirty="0">
                <a:solidFill>
                  <a:schemeClr val="tx1"/>
                </a:solidFill>
                <a:effectLst/>
                <a:latin typeface="+mn-lt"/>
                <a:ea typeface="+mn-ea"/>
                <a:cs typeface="+mn-cs"/>
              </a:rPr>
              <a:t>35-56, DOI: 10.1007/978-3-319-56083-0_3</a:t>
            </a: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Koegel</a:t>
            </a:r>
            <a:r>
              <a:rPr lang="en-US" sz="1200" kern="1200" dirty="0">
                <a:solidFill>
                  <a:schemeClr val="tx1"/>
                </a:solidFill>
                <a:effectLst/>
                <a:latin typeface="+mn-lt"/>
                <a:ea typeface="+mn-ea"/>
                <a:cs typeface="+mn-cs"/>
              </a:rPr>
              <a:t>, K.L., Singh, A.K., &amp; </a:t>
            </a:r>
            <a:r>
              <a:rPr lang="en-US" sz="1200" kern="1200" dirty="0" err="1">
                <a:solidFill>
                  <a:schemeClr val="tx1"/>
                </a:solidFill>
                <a:effectLst/>
                <a:latin typeface="+mn-lt"/>
                <a:ea typeface="+mn-ea"/>
                <a:cs typeface="+mn-cs"/>
              </a:rPr>
              <a:t>Koegel</a:t>
            </a:r>
            <a:r>
              <a:rPr lang="en-US" sz="1200" kern="1200" dirty="0">
                <a:solidFill>
                  <a:schemeClr val="tx1"/>
                </a:solidFill>
                <a:effectLst/>
                <a:latin typeface="+mn-lt"/>
                <a:ea typeface="+mn-ea"/>
                <a:cs typeface="+mn-cs"/>
              </a:rPr>
              <a:t>, R.L. (2010). Improving Motivation for Academics in Children with Autism. </a:t>
            </a:r>
            <a:r>
              <a:rPr lang="en-US" sz="1200" i="1" kern="1200" dirty="0">
                <a:solidFill>
                  <a:schemeClr val="tx1"/>
                </a:solidFill>
                <a:effectLst/>
                <a:latin typeface="+mn-lt"/>
                <a:ea typeface="+mn-ea"/>
                <a:cs typeface="+mn-cs"/>
              </a:rPr>
              <a:t>Journal Autism Dev </a:t>
            </a:r>
            <a:r>
              <a:rPr lang="en-US" sz="1200" i="1" kern="1200" dirty="0" err="1">
                <a:solidFill>
                  <a:schemeClr val="tx1"/>
                </a:solidFill>
                <a:effectLst/>
                <a:latin typeface="+mn-lt"/>
                <a:ea typeface="+mn-ea"/>
                <a:cs typeface="+mn-cs"/>
              </a:rPr>
              <a:t>Disord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40: 1057-1066, DOI 10.1007/s10803-010-0962-6</a:t>
            </a:r>
          </a:p>
          <a:p>
            <a:r>
              <a:rPr lang="en-US" dirty="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3BE3B889-17B5-430C-B6B4-241AEFA91599}" type="slidenum">
              <a:rPr lang="en-US" smtClean="0"/>
              <a:t>1</a:t>
            </a:fld>
            <a:endParaRPr lang="en-US"/>
          </a:p>
        </p:txBody>
      </p:sp>
    </p:spTree>
    <p:extLst>
      <p:ext uri="{BB962C8B-B14F-4D97-AF65-F5344CB8AC3E}">
        <p14:creationId xmlns:p14="http://schemas.microsoft.com/office/powerpoint/2010/main" val="690448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11/26/2019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11/26/2019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11/26/2019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714991BF-BE92-42C1-8189-0A32C60D4F77}"/>
              </a:ext>
            </a:extLst>
          </p:cNvPr>
          <p:cNvSpPr>
            <a:spLocks noGrp="1"/>
          </p:cNvSpPr>
          <p:nvPr>
            <p:ph type="ctrTitle"/>
          </p:nvPr>
        </p:nvSpPr>
        <p:spPr>
          <a:xfrm>
            <a:off x="55267" y="236423"/>
            <a:ext cx="9049819" cy="702650"/>
          </a:xfrm>
        </p:spPr>
        <p:txBody>
          <a:bodyPr vert="horz" lIns="91440" tIns="45720" rIns="91440" bIns="0" rtlCol="0" anchor="b">
            <a:noAutofit/>
          </a:bodyPr>
          <a:lstStyle/>
          <a:p>
            <a:pPr algn="ctr"/>
            <a:r>
              <a:rPr lang="en-US" sz="4400" b="1" dirty="0"/>
              <a:t>MOTIVATION &amp; BEHAVIOR</a:t>
            </a:r>
            <a:endParaRPr lang="en-US" sz="4000" b="0" i="0" kern="1200" cap="all" dirty="0">
              <a:solidFill>
                <a:schemeClr val="tx1"/>
              </a:solidFill>
              <a:effectLst/>
              <a:latin typeface="+mj-lt"/>
              <a:ea typeface="+mj-ea"/>
              <a:cs typeface="+mj-cs"/>
            </a:endParaRPr>
          </a:p>
        </p:txBody>
      </p:sp>
      <p:sp>
        <p:nvSpPr>
          <p:cNvPr id="2" name="Rectangle 1">
            <a:extLst>
              <a:ext uri="{FF2B5EF4-FFF2-40B4-BE49-F238E27FC236}">
                <a16:creationId xmlns:a16="http://schemas.microsoft.com/office/drawing/2014/main" id="{7BFE4C05-CF99-4881-81CD-5066C86DEE48}"/>
              </a:ext>
            </a:extLst>
          </p:cNvPr>
          <p:cNvSpPr/>
          <p:nvPr/>
        </p:nvSpPr>
        <p:spPr>
          <a:xfrm>
            <a:off x="8506738" y="1012954"/>
            <a:ext cx="3305907" cy="4832092"/>
          </a:xfrm>
          <a:prstGeom prst="rect">
            <a:avLst/>
          </a:prstGeom>
        </p:spPr>
        <p:txBody>
          <a:bodyPr wrap="square">
            <a:spAutoFit/>
          </a:bodyPr>
          <a:lstStyle/>
          <a:p>
            <a:r>
              <a:rPr lang="en-US" sz="2800" u="sng" dirty="0"/>
              <a:t>Effects of Motivations</a:t>
            </a:r>
          </a:p>
          <a:p>
            <a:endParaRPr lang="en-US" sz="2800" u="sng" dirty="0"/>
          </a:p>
          <a:p>
            <a:pPr marL="457200" indent="-457200">
              <a:buFont typeface="Wingdings" panose="05000000000000000000" pitchFamily="2" charset="2"/>
              <a:buChar char="Ø"/>
            </a:pPr>
            <a:r>
              <a:rPr lang="en-US" sz="2800" dirty="0"/>
              <a:t>Improved communication</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Self expression</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Improved Learning</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Free Interaction</a:t>
            </a:r>
            <a:endParaRPr lang="en-US" dirty="0"/>
          </a:p>
        </p:txBody>
      </p:sp>
      <p:sp>
        <p:nvSpPr>
          <p:cNvPr id="3" name="Rectangle 2">
            <a:extLst>
              <a:ext uri="{FF2B5EF4-FFF2-40B4-BE49-F238E27FC236}">
                <a16:creationId xmlns:a16="http://schemas.microsoft.com/office/drawing/2014/main" id="{BB7C265D-2A40-4515-AD5F-A0350391DAEF}"/>
              </a:ext>
            </a:extLst>
          </p:cNvPr>
          <p:cNvSpPr/>
          <p:nvPr/>
        </p:nvSpPr>
        <p:spPr>
          <a:xfrm>
            <a:off x="473234" y="1180054"/>
            <a:ext cx="6216534" cy="4339650"/>
          </a:xfrm>
          <a:prstGeom prst="rect">
            <a:avLst/>
          </a:prstGeom>
        </p:spPr>
        <p:txBody>
          <a:bodyPr wrap="square">
            <a:spAutoFit/>
          </a:bodyPr>
          <a:lstStyle/>
          <a:p>
            <a:r>
              <a:rPr lang="en-US" sz="2800" u="sng" dirty="0"/>
              <a:t>Motivational Programs</a:t>
            </a:r>
          </a:p>
          <a:p>
            <a:endParaRPr lang="en-US" sz="2800" u="sng" dirty="0"/>
          </a:p>
          <a:p>
            <a:pPr marL="571500" indent="-571500">
              <a:buFont typeface="Wingdings" panose="05000000000000000000" pitchFamily="2" charset="2"/>
              <a:buChar char="§"/>
            </a:pPr>
            <a:r>
              <a:rPr lang="en-US" sz="2800" dirty="0"/>
              <a:t>Positive Reinforcements</a:t>
            </a:r>
          </a:p>
          <a:p>
            <a:pPr marL="571500" indent="-571500">
              <a:buFont typeface="Wingdings" panose="05000000000000000000" pitchFamily="2" charset="2"/>
              <a:buChar char="§"/>
            </a:pPr>
            <a:endParaRPr lang="en-US" sz="2800" dirty="0"/>
          </a:p>
          <a:p>
            <a:pPr marL="571500" indent="-571500">
              <a:buFont typeface="Wingdings" panose="05000000000000000000" pitchFamily="2" charset="2"/>
              <a:buChar char="§"/>
            </a:pPr>
            <a:r>
              <a:rPr lang="en-US" sz="2800" dirty="0"/>
              <a:t>Freedom of Choice</a:t>
            </a:r>
          </a:p>
          <a:p>
            <a:pPr marL="571500" indent="-571500">
              <a:buFont typeface="Wingdings" panose="05000000000000000000" pitchFamily="2" charset="2"/>
              <a:buChar char="§"/>
            </a:pPr>
            <a:endParaRPr lang="en-US" sz="2800" dirty="0"/>
          </a:p>
          <a:p>
            <a:pPr marL="571500" indent="-571500">
              <a:buFont typeface="Wingdings" panose="05000000000000000000" pitchFamily="2" charset="2"/>
              <a:buChar char="§"/>
            </a:pPr>
            <a:r>
              <a:rPr lang="en-US" sz="2800" dirty="0"/>
              <a:t>Rewards </a:t>
            </a:r>
          </a:p>
          <a:p>
            <a:pPr marL="571500" indent="-571500">
              <a:buFont typeface="Wingdings" panose="05000000000000000000" pitchFamily="2" charset="2"/>
              <a:buChar char="§"/>
            </a:pPr>
            <a:endParaRPr lang="en-US" sz="2800" dirty="0"/>
          </a:p>
          <a:p>
            <a:pPr marL="571500" indent="-571500">
              <a:buFont typeface="Wingdings" panose="05000000000000000000" pitchFamily="2" charset="2"/>
              <a:buChar char="§"/>
            </a:pPr>
            <a:r>
              <a:rPr lang="en-US" sz="2800" dirty="0"/>
              <a:t>Play Therapy</a:t>
            </a:r>
          </a:p>
          <a:p>
            <a:endParaRPr lang="en-US" sz="2400" dirty="0"/>
          </a:p>
        </p:txBody>
      </p:sp>
    </p:spTree>
    <p:extLst>
      <p:ext uri="{BB962C8B-B14F-4D97-AF65-F5344CB8AC3E}">
        <p14:creationId xmlns:p14="http://schemas.microsoft.com/office/powerpoint/2010/main" val="32699106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464</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Gill Sans MT</vt:lpstr>
      <vt:lpstr>Times New Roman</vt:lpstr>
      <vt:lpstr>Wingdings</vt:lpstr>
      <vt:lpstr>Gallery</vt:lpstr>
      <vt:lpstr>MOTIVATION &amp; BEHAVIOR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care centers &amp; ada</dc:title>
  <dc:creator>Rita Patikas-Hunter</dc:creator>
  <cp:lastModifiedBy>Rita Patikas-Hunter</cp:lastModifiedBy>
  <cp:revision>15</cp:revision>
  <dcterms:created xsi:type="dcterms:W3CDTF">2019-10-23T04:27:41Z</dcterms:created>
  <dcterms:modified xsi:type="dcterms:W3CDTF">2019-11-27T04:20:02Z</dcterms:modified>
</cp:coreProperties>
</file>